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14"/>
  </p:notesMasterIdLst>
  <p:handoutMasterIdLst>
    <p:handoutMasterId r:id="rId15"/>
  </p:handoutMasterIdLst>
  <p:sldIdLst>
    <p:sldId id="256" r:id="rId6"/>
    <p:sldId id="257" r:id="rId7"/>
    <p:sldId id="258" r:id="rId8"/>
    <p:sldId id="261" r:id="rId9"/>
    <p:sldId id="263" r:id="rId10"/>
    <p:sldId id="264" r:id="rId11"/>
    <p:sldId id="260" r:id="rId12"/>
    <p:sldId id="266" r:id="rId13"/>
  </p:sldIdLst>
  <p:sldSz cx="9144000" cy="5143500" type="screen16x9"/>
  <p:notesSz cx="13004800" cy="9753600"/>
  <p:defaultTextStyle>
    <a:defPPr>
      <a:defRPr lang="de-DE"/>
    </a:defPPr>
    <a:lvl1pPr marL="0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286984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573969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860953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147938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1434922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1721907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008891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2295876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164">
          <p15:clr>
            <a:srgbClr val="A4A3A4"/>
          </p15:clr>
        </p15:guide>
        <p15:guide id="2" pos="-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96D4"/>
    <a:srgbClr val="D0D8E8"/>
    <a:srgbClr val="F5F4F0"/>
    <a:srgbClr val="F4F2EA"/>
    <a:srgbClr val="4F334E"/>
    <a:srgbClr val="8390FF"/>
    <a:srgbClr val="948B6C"/>
    <a:srgbClr val="FBC1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835" autoAdjust="0"/>
    <p:restoredTop sz="94479" autoAdjust="0"/>
  </p:normalViewPr>
  <p:slideViewPr>
    <p:cSldViewPr>
      <p:cViewPr varScale="1">
        <p:scale>
          <a:sx n="119" d="100"/>
          <a:sy n="119" d="100"/>
        </p:scale>
        <p:origin x="120" y="828"/>
      </p:cViewPr>
      <p:guideLst>
        <p:guide orient="horz" pos="-1164"/>
        <p:guide pos="-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736600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DDC49-609A-3B44-A1C6-133788245302}" type="datetime1">
              <a:rPr lang="de-DE" smtClean="0"/>
              <a:pPr/>
              <a:t>27.09.2022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736600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525CF-7212-804E-9855-29706471529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64502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736600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661A5-9AB9-1949-9B9A-C46C190AE8BF}" type="datetime1">
              <a:rPr lang="de-DE" smtClean="0"/>
              <a:pPr/>
              <a:t>27.09.2022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251200" y="731838"/>
            <a:ext cx="6502400" cy="3657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300163" y="4632325"/>
            <a:ext cx="10404475" cy="4389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736600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A433B-D369-FE47-BCB2-D5C24AAD91F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8722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286984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573969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860953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147938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434922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721907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008891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295876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object 2"/>
          <p:cNvSpPr/>
          <p:nvPr userDrawn="1"/>
        </p:nvSpPr>
        <p:spPr>
          <a:xfrm>
            <a:off x="0" y="4781848"/>
            <a:ext cx="9144000" cy="361652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60797" y="3053953"/>
            <a:ext cx="6400800" cy="2308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defTabSz="512188">
              <a:buFont typeface="Times New Roman" charset="0"/>
              <a:buNone/>
              <a:defRPr sz="1500">
                <a:solidFill>
                  <a:srgbClr val="7F7F7F"/>
                </a:solidFill>
                <a:latin typeface="+mj-lt"/>
              </a:defRPr>
            </a:lvl1pPr>
          </a:lstStyle>
          <a:p>
            <a:pPr defTabSz="815975">
              <a:buFont typeface="Times New Roman" charset="0"/>
              <a:buNone/>
            </a:pPr>
            <a:endParaRPr lang="en-US" sz="1500" dirty="0">
              <a:solidFill>
                <a:schemeClr val="bg1">
                  <a:lumMod val="50000"/>
                </a:schemeClr>
              </a:solidFill>
              <a:latin typeface="+mj-lt"/>
              <a:ea typeface="Geneva" charset="0"/>
              <a:cs typeface="Geneva" charset="0"/>
            </a:endParaRPr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4877216"/>
            <a:ext cx="6054328" cy="14573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9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de-DE" dirty="0"/>
              <a:t>Georg-August-Universität Göttingen</a:t>
            </a:r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18599" y="4875609"/>
            <a:ext cx="1031558" cy="1473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FC1A0-EAC7-FF46-B484-6832FF4081D7}" type="datetime1">
              <a:rPr lang="de-DE" smtClean="0"/>
              <a:pPr/>
              <a:t>27.09.2022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10"/>
          </p:nvPr>
        </p:nvSpPr>
        <p:spPr>
          <a:xfrm>
            <a:off x="8322469" y="4894524"/>
            <a:ext cx="602933" cy="1284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Titel 14"/>
          <p:cNvSpPr>
            <a:spLocks noGrp="1"/>
          </p:cNvSpPr>
          <p:nvPr>
            <p:ph type="title"/>
          </p:nvPr>
        </p:nvSpPr>
        <p:spPr>
          <a:xfrm>
            <a:off x="549121" y="2451199"/>
            <a:ext cx="7623279" cy="584775"/>
          </a:xfrm>
          <a:prstGeom prst="rect">
            <a:avLst/>
          </a:prstGeom>
        </p:spPr>
        <p:txBody>
          <a:bodyPr vert="horz"/>
          <a:lstStyle>
            <a:lvl1pPr>
              <a:defRPr sz="3800">
                <a:solidFill>
                  <a:schemeClr val="tx2"/>
                </a:solidFill>
                <a:latin typeface="+mj-lt"/>
              </a:defRPr>
            </a:lvl1pPr>
          </a:lstStyle>
          <a:p>
            <a:endParaRPr lang="de-DE" dirty="0"/>
          </a:p>
        </p:txBody>
      </p:sp>
      <p:sp>
        <p:nvSpPr>
          <p:cNvPr id="74" name="Holder 3"/>
          <p:cNvSpPr>
            <a:spLocks noGrp="1"/>
          </p:cNvSpPr>
          <p:nvPr>
            <p:ph type="body" idx="1"/>
          </p:nvPr>
        </p:nvSpPr>
        <p:spPr>
          <a:xfrm>
            <a:off x="660797" y="2210098"/>
            <a:ext cx="5786438" cy="230832"/>
          </a:xfrm>
          <a:prstGeom prst="rect">
            <a:avLst/>
          </a:prstGeom>
        </p:spPr>
        <p:txBody>
          <a:bodyPr lIns="0" tIns="0" rIns="0" bIns="0"/>
          <a:lstStyle>
            <a:lvl1pPr>
              <a:defRPr sz="1500" b="0" i="0" cap="small">
                <a:solidFill>
                  <a:schemeClr val="bg1">
                    <a:lumMod val="50000"/>
                  </a:schemeClr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  <p:pic>
        <p:nvPicPr>
          <p:cNvPr id="11" name="Bild 5" descr="UMG_LOGO_BRIEF">
            <a:extLst>
              <a:ext uri="{FF2B5EF4-FFF2-40B4-BE49-F238E27FC236}">
                <a16:creationId xmlns:a16="http://schemas.microsoft.com/office/drawing/2014/main" id="{BB26C991-75CC-4DC6-8A9C-B586D78AEB3F}"/>
              </a:ext>
            </a:extLst>
          </p:cNvPr>
          <p:cNvPicPr/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447235" y="267495"/>
            <a:ext cx="2212543" cy="282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object 2"/>
          <p:cNvSpPr/>
          <p:nvPr userDrawn="1"/>
        </p:nvSpPr>
        <p:spPr>
          <a:xfrm>
            <a:off x="0" y="4781848"/>
            <a:ext cx="9144000" cy="361652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0797" y="988760"/>
            <a:ext cx="7623279" cy="430887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0" i="0">
                <a:solidFill>
                  <a:schemeClr val="tx2"/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60797" y="1635646"/>
            <a:ext cx="5786438" cy="230832"/>
          </a:xfrm>
          <a:prstGeom prst="rect">
            <a:avLst/>
          </a:prstGeom>
        </p:spPr>
        <p:txBody>
          <a:bodyPr lIns="0" tIns="0" rIns="0" bIns="0"/>
          <a:lstStyle>
            <a:lvl1pPr>
              <a:defRPr sz="1500" b="0" i="0">
                <a:solidFill>
                  <a:srgbClr val="7F7F7F"/>
                </a:solidFill>
                <a:latin typeface="+mj-lt"/>
                <a:cs typeface=""/>
              </a:defRPr>
            </a:lvl1pPr>
          </a:lstStyle>
          <a:p>
            <a:endParaRPr dirty="0"/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4877216"/>
            <a:ext cx="6054328" cy="14573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9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de-DE" dirty="0"/>
              <a:t>Georg-August-Universität Göttingen</a:t>
            </a:r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18599" y="4875609"/>
            <a:ext cx="1031558" cy="1473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5EF15-2C16-6A49-87B6-C5AFB945A04B}" type="datetime1">
              <a:rPr lang="de-DE" smtClean="0"/>
              <a:pPr/>
              <a:t>27.09.2022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4"/>
          </p:nvPr>
        </p:nvSpPr>
        <p:spPr>
          <a:xfrm>
            <a:off x="8322469" y="4894524"/>
            <a:ext cx="602933" cy="1284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11" name="Bild 5" descr="UMG_LOGO_BRIEF">
            <a:extLst>
              <a:ext uri="{FF2B5EF4-FFF2-40B4-BE49-F238E27FC236}">
                <a16:creationId xmlns:a16="http://schemas.microsoft.com/office/drawing/2014/main" id="{887CF90F-95F7-4A7F-9E68-69B0FC973100}"/>
              </a:ext>
            </a:extLst>
          </p:cNvPr>
          <p:cNvPicPr/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447235" y="267495"/>
            <a:ext cx="2212543" cy="2823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object 2"/>
          <p:cNvSpPr/>
          <p:nvPr userDrawn="1"/>
        </p:nvSpPr>
        <p:spPr>
          <a:xfrm>
            <a:off x="0" y="4781848"/>
            <a:ext cx="9144000" cy="361652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0797" y="988760"/>
            <a:ext cx="7623279" cy="430887"/>
          </a:xfrm>
          <a:prstGeom prst="rect">
            <a:avLst/>
          </a:prstGeom>
        </p:spPr>
        <p:txBody>
          <a:bodyPr lIns="0" tIns="0" rIns="0" bIns="0"/>
          <a:lstStyle>
            <a:lvl1pPr>
              <a:defRPr sz="2800" b="0" i="0">
                <a:solidFill>
                  <a:schemeClr val="tx2"/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66031" y="1635646"/>
            <a:ext cx="5811749" cy="230832"/>
          </a:xfrm>
          <a:prstGeom prst="rect">
            <a:avLst/>
          </a:prstGeom>
        </p:spPr>
        <p:txBody>
          <a:bodyPr lIns="0" tIns="0" rIns="0" bIns="0"/>
          <a:lstStyle>
            <a:lvl1pPr marL="285750" indent="-285750">
              <a:spcAft>
                <a:spcPts val="377"/>
              </a:spcAft>
              <a:buClr>
                <a:schemeClr val="bg2"/>
              </a:buClr>
              <a:buSzPct val="104000"/>
              <a:buFont typeface="Calibri" panose="020F0502020204030204" pitchFamily="34" charset="0"/>
              <a:buChar char="•"/>
              <a:defRPr sz="1500" b="0" i="0" baseline="0">
                <a:solidFill>
                  <a:srgbClr val="595959"/>
                </a:solidFill>
                <a:latin typeface="+mj-lt"/>
                <a:cs typeface=""/>
              </a:defRPr>
            </a:lvl1pPr>
          </a:lstStyle>
          <a:p>
            <a:endParaRPr lang="de-DE" dirty="0"/>
          </a:p>
        </p:txBody>
      </p:sp>
      <p:sp>
        <p:nvSpPr>
          <p:cNvPr id="11" name="Textplatzhalt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5965031" y="277937"/>
            <a:ext cx="2839641" cy="184666"/>
          </a:xfrm>
          <a:prstGeom prst="rect">
            <a:avLst/>
          </a:prstGeom>
        </p:spPr>
        <p:txBody>
          <a:bodyPr vert="horz"/>
          <a:lstStyle>
            <a:lvl1pPr algn="r">
              <a:defRPr sz="1200" baseline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Institut/Zentrum für</a:t>
            </a:r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4877216"/>
            <a:ext cx="6054328" cy="14573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9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de-DE" dirty="0"/>
              <a:t>Georg-August-Universität Göttingen</a:t>
            </a:r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18599" y="4875609"/>
            <a:ext cx="1031558" cy="1473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5EF15-2C16-6A49-87B6-C5AFB945A04B}" type="datetime1">
              <a:rPr lang="de-DE" smtClean="0"/>
              <a:pPr/>
              <a:t>27.09.2022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4"/>
          </p:nvPr>
        </p:nvSpPr>
        <p:spPr>
          <a:xfrm>
            <a:off x="8322469" y="4894524"/>
            <a:ext cx="602933" cy="1284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oß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5965031" y="277937"/>
            <a:ext cx="2839641" cy="184666"/>
          </a:xfrm>
          <a:prstGeom prst="rect">
            <a:avLst/>
          </a:prstGeom>
        </p:spPr>
        <p:txBody>
          <a:bodyPr vert="horz"/>
          <a:lstStyle>
            <a:lvl1pPr algn="r">
              <a:defRPr sz="1200" baseline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Institut/Zentrum für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/>
          </p:nvPr>
        </p:nvSpPr>
        <p:spPr>
          <a:xfrm>
            <a:off x="0" y="700088"/>
            <a:ext cx="9144000" cy="410391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4877216"/>
            <a:ext cx="6054328" cy="14573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9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de-DE" dirty="0"/>
              <a:t>Georg-August-Universität Göttingen</a:t>
            </a:r>
          </a:p>
        </p:txBody>
      </p:sp>
      <p:sp>
        <p:nvSpPr>
          <p:cNvPr id="8" name="Holder 5"/>
          <p:cNvSpPr>
            <a:spLocks noGrp="1"/>
          </p:cNvSpPr>
          <p:nvPr>
            <p:ph type="dt" sz="half" idx="2"/>
          </p:nvPr>
        </p:nvSpPr>
        <p:spPr>
          <a:xfrm>
            <a:off x="218599" y="4875609"/>
            <a:ext cx="1031558" cy="1473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5EF15-2C16-6A49-87B6-C5AFB945A04B}" type="datetime1">
              <a:rPr lang="de-DE" smtClean="0"/>
              <a:pPr/>
              <a:t>27.09.2022</a:t>
            </a:fld>
            <a:endParaRPr lang="en-US" dirty="0"/>
          </a:p>
        </p:txBody>
      </p:sp>
      <p:sp>
        <p:nvSpPr>
          <p:cNvPr id="9" name="Holder 6"/>
          <p:cNvSpPr>
            <a:spLocks noGrp="1"/>
          </p:cNvSpPr>
          <p:nvPr>
            <p:ph type="sldNum" sz="quarter" idx="4"/>
          </p:nvPr>
        </p:nvSpPr>
        <p:spPr>
          <a:xfrm>
            <a:off x="8322469" y="4894524"/>
            <a:ext cx="602933" cy="1284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iß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 13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5879" cy="5143500"/>
          </a:xfrm>
          <a:prstGeom prst="rect">
            <a:avLst/>
          </a:prstGeom>
        </p:spPr>
      </p:pic>
      <p:sp>
        <p:nvSpPr>
          <p:cNvPr id="7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4877216"/>
            <a:ext cx="6054328" cy="14573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900">
                <a:solidFill>
                  <a:srgbClr val="17375E"/>
                </a:solidFill>
              </a:defRPr>
            </a:lvl1pPr>
          </a:lstStyle>
          <a:p>
            <a:r>
              <a:rPr lang="de-DE" dirty="0"/>
              <a:t>Georg-August-Universität Göttingen</a:t>
            </a:r>
          </a:p>
        </p:txBody>
      </p:sp>
      <p:sp>
        <p:nvSpPr>
          <p:cNvPr id="8" name="Holder 5"/>
          <p:cNvSpPr>
            <a:spLocks noGrp="1"/>
          </p:cNvSpPr>
          <p:nvPr>
            <p:ph type="dt" sz="half" idx="2"/>
          </p:nvPr>
        </p:nvSpPr>
        <p:spPr>
          <a:xfrm>
            <a:off x="218599" y="4875609"/>
            <a:ext cx="1031558" cy="1473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1442-76F6-0047-9EC6-9C35C6FEA6B1}" type="datetime1">
              <a:rPr lang="de-DE" smtClean="0"/>
              <a:pPr/>
              <a:t>27.09.2022</a:t>
            </a:fld>
            <a:endParaRPr lang="en-US" dirty="0"/>
          </a:p>
        </p:txBody>
      </p:sp>
      <p:sp>
        <p:nvSpPr>
          <p:cNvPr id="9" name="Holder 6"/>
          <p:cNvSpPr>
            <a:spLocks noGrp="1"/>
          </p:cNvSpPr>
          <p:nvPr>
            <p:ph type="sldNum" sz="quarter" idx="4"/>
          </p:nvPr>
        </p:nvSpPr>
        <p:spPr>
          <a:xfrm>
            <a:off x="8322469" y="4894524"/>
            <a:ext cx="602933" cy="1284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6" r:id="rId3"/>
    <p:sldLayoutId id="2147483668" r:id="rId4"/>
    <p:sldLayoutId id="2147483665" r:id="rId5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86984">
        <a:defRPr>
          <a:latin typeface="+mn-lt"/>
          <a:ea typeface="+mn-ea"/>
          <a:cs typeface="+mn-cs"/>
        </a:defRPr>
      </a:lvl2pPr>
      <a:lvl3pPr marL="573969">
        <a:defRPr>
          <a:latin typeface="+mn-lt"/>
          <a:ea typeface="+mn-ea"/>
          <a:cs typeface="+mn-cs"/>
        </a:defRPr>
      </a:lvl3pPr>
      <a:lvl4pPr marL="860953">
        <a:defRPr>
          <a:latin typeface="+mn-lt"/>
          <a:ea typeface="+mn-ea"/>
          <a:cs typeface="+mn-cs"/>
        </a:defRPr>
      </a:lvl4pPr>
      <a:lvl5pPr marL="1147938">
        <a:defRPr>
          <a:latin typeface="+mn-lt"/>
          <a:ea typeface="+mn-ea"/>
          <a:cs typeface="+mn-cs"/>
        </a:defRPr>
      </a:lvl5pPr>
      <a:lvl6pPr marL="1434922">
        <a:defRPr>
          <a:latin typeface="+mn-lt"/>
          <a:ea typeface="+mn-ea"/>
          <a:cs typeface="+mn-cs"/>
        </a:defRPr>
      </a:lvl6pPr>
      <a:lvl7pPr marL="1721907">
        <a:defRPr>
          <a:latin typeface="+mn-lt"/>
          <a:ea typeface="+mn-ea"/>
          <a:cs typeface="+mn-cs"/>
        </a:defRPr>
      </a:lvl7pPr>
      <a:lvl8pPr marL="2008891">
        <a:defRPr>
          <a:latin typeface="+mn-lt"/>
          <a:ea typeface="+mn-ea"/>
          <a:cs typeface="+mn-cs"/>
        </a:defRPr>
      </a:lvl8pPr>
      <a:lvl9pPr marL="229587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86984">
        <a:defRPr>
          <a:latin typeface="+mn-lt"/>
          <a:ea typeface="+mn-ea"/>
          <a:cs typeface="+mn-cs"/>
        </a:defRPr>
      </a:lvl2pPr>
      <a:lvl3pPr marL="573969">
        <a:defRPr>
          <a:latin typeface="+mn-lt"/>
          <a:ea typeface="+mn-ea"/>
          <a:cs typeface="+mn-cs"/>
        </a:defRPr>
      </a:lvl3pPr>
      <a:lvl4pPr marL="860953">
        <a:defRPr>
          <a:latin typeface="+mn-lt"/>
          <a:ea typeface="+mn-ea"/>
          <a:cs typeface="+mn-cs"/>
        </a:defRPr>
      </a:lvl4pPr>
      <a:lvl5pPr marL="1147938">
        <a:defRPr>
          <a:latin typeface="+mn-lt"/>
          <a:ea typeface="+mn-ea"/>
          <a:cs typeface="+mn-cs"/>
        </a:defRPr>
      </a:lvl5pPr>
      <a:lvl6pPr marL="1434922">
        <a:defRPr>
          <a:latin typeface="+mn-lt"/>
          <a:ea typeface="+mn-ea"/>
          <a:cs typeface="+mn-cs"/>
        </a:defRPr>
      </a:lvl6pPr>
      <a:lvl7pPr marL="1721907">
        <a:defRPr>
          <a:latin typeface="+mn-lt"/>
          <a:ea typeface="+mn-ea"/>
          <a:cs typeface="+mn-cs"/>
        </a:defRPr>
      </a:lvl7pPr>
      <a:lvl8pPr marL="2008891">
        <a:defRPr>
          <a:latin typeface="+mn-lt"/>
          <a:ea typeface="+mn-ea"/>
          <a:cs typeface="+mn-cs"/>
        </a:defRPr>
      </a:lvl8pPr>
      <a:lvl9pPr marL="229587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harepoint.uni-goettingen.de/zvw/s/GoeGebs/Dokumente/GB2_Einrichtung-Bildschirmarbeitsplatz_Info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tertitel 5"/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pPr algn="ctr"/>
            <a:r>
              <a:rPr lang="de-DE" dirty="0"/>
              <a:t>Muster; erstellt durch Stabsstelle Sicherheitswesen/Umweltschutz</a:t>
            </a:r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z="3200" dirty="0"/>
              <a:t>Unterweisung für mobiles Arbeiten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3921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Mobile Arbeit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Gefährdungen: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Unfallgefahren durch Stürzen, Stolpern, Rutschen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mögliche Muskel-Skelett-Erkrankungen in Abhängigkeit der Nutzungsdauer des mobilen Arbeitsplatzes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Gefahren durch schadhafte Elektrogeräte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Georg-August-Universität Göttingen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dirty="0"/>
              <a:t>27.09.2022</a:t>
            </a:r>
            <a:endParaRPr lang="en-US" dirty="0"/>
          </a:p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0427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Einrichtung Arbeitsplatz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2218" y="1445414"/>
            <a:ext cx="7458174" cy="230832"/>
          </a:xfrm>
        </p:spPr>
        <p:txBody>
          <a:bodyPr/>
          <a:lstStyle/>
          <a:p>
            <a:r>
              <a:rPr lang="de-DE" dirty="0"/>
              <a:t>Raum: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Ausreichende Bewegungsfläche (Flächenbedarf ca. 8 m² bis 10 m²; abhängig vom Einsatz</a:t>
            </a:r>
            <a:br>
              <a:rPr lang="de-DE" dirty="0"/>
            </a:br>
            <a:r>
              <a:rPr lang="de-DE" dirty="0"/>
              <a:t>weiterer Arbeitsmittel, aber mind. 1,5 m² als freie Bewegungsfläche und an keiner Stelle schmaler als 1 m um den Arbeitsplatz).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Georg-August-Universität Göttingen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dirty="0"/>
              <a:t>27.09.2022</a:t>
            </a:r>
            <a:endParaRPr lang="en-US" dirty="0"/>
          </a:p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pPr/>
              <a:t>3</a:t>
            </a:fld>
            <a:endParaRPr lang="de-DE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884146"/>
              </p:ext>
            </p:extLst>
          </p:nvPr>
        </p:nvGraphicFramePr>
        <p:xfrm>
          <a:off x="642218" y="2439826"/>
          <a:ext cx="7641858" cy="76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8127">
                  <a:extLst>
                    <a:ext uri="{9D8B030D-6E8A-4147-A177-3AD203B41FA5}">
                      <a16:colId xmlns:a16="http://schemas.microsoft.com/office/drawing/2014/main" val="2916704173"/>
                    </a:ext>
                  </a:extLst>
                </a:gridCol>
                <a:gridCol w="3123731">
                  <a:extLst>
                    <a:ext uri="{9D8B030D-6E8A-4147-A177-3AD203B41FA5}">
                      <a16:colId xmlns:a16="http://schemas.microsoft.com/office/drawing/2014/main" val="12692185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b="0" dirty="0">
                          <a:solidFill>
                            <a:schemeClr val="tx1"/>
                          </a:solidFill>
                        </a:rPr>
                        <a:t>Funktional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200" b="0" dirty="0">
                          <a:solidFill>
                            <a:schemeClr val="tx1"/>
                          </a:solidFill>
                        </a:rPr>
                        <a:t>Arbeitsplatz</a:t>
                      </a:r>
                      <a:r>
                        <a:rPr lang="de-DE" sz="1200" b="0" baseline="0" dirty="0">
                          <a:solidFill>
                            <a:schemeClr val="tx1"/>
                          </a:solidFill>
                        </a:rPr>
                        <a:t> in einem Raum integriert</a:t>
                      </a:r>
                      <a:endParaRPr lang="de-DE" sz="12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0" dirty="0">
                          <a:solidFill>
                            <a:schemeClr val="tx1"/>
                          </a:solidFill>
                        </a:rPr>
                        <a:t>Optimal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200" b="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Separates Arbeitszimmer</a:t>
                      </a:r>
                    </a:p>
                  </a:txBody>
                  <a:tcPr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910952"/>
                  </a:ext>
                </a:extLst>
              </a:tr>
            </a:tbl>
          </a:graphicData>
        </a:graphic>
      </p:graphicFrame>
      <p:pic>
        <p:nvPicPr>
          <p:cNvPr id="8" name="Grafik 7"/>
          <p:cNvPicPr>
            <a:picLocks noChangeAspect="1"/>
          </p:cNvPicPr>
          <p:nvPr/>
        </p:nvPicPr>
        <p:blipFill rotWithShape="1">
          <a:blip r:embed="rId2"/>
          <a:srcRect r="16005"/>
          <a:stretch/>
        </p:blipFill>
        <p:spPr>
          <a:xfrm>
            <a:off x="682187" y="3021819"/>
            <a:ext cx="2100344" cy="1387202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2080" y="3021819"/>
            <a:ext cx="1440160" cy="1398315"/>
          </a:xfrm>
          <a:prstGeom prst="rect">
            <a:avLst/>
          </a:prstGeom>
        </p:spPr>
      </p:pic>
      <p:sp>
        <p:nvSpPr>
          <p:cNvPr id="10" name="Textfeld 9"/>
          <p:cNvSpPr txBox="1"/>
          <p:nvPr/>
        </p:nvSpPr>
        <p:spPr>
          <a:xfrm>
            <a:off x="539552" y="4485379"/>
            <a:ext cx="56166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/>
              <a:t>Quelle: VBG, Arbeiten im Homeoffice – nicht nur in der Zeit der SARS-CoV-2-Epidemie</a:t>
            </a:r>
          </a:p>
        </p:txBody>
      </p:sp>
    </p:spTree>
    <p:extLst>
      <p:ext uri="{BB962C8B-B14F-4D97-AF65-F5344CB8AC3E}">
        <p14:creationId xmlns:p14="http://schemas.microsoft.com/office/powerpoint/2010/main" val="3694072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Einrichtung Arbeitsplatz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60797" y="1851670"/>
            <a:ext cx="7458174" cy="230832"/>
          </a:xfrm>
        </p:spPr>
        <p:txBody>
          <a:bodyPr/>
          <a:lstStyle/>
          <a:p>
            <a:r>
              <a:rPr lang="de-DE" dirty="0"/>
              <a:t>Raum: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Der Raum verfügt über ausreichend Tageslicht.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Je nach Sonneneinstrahlung wird Blendung durch geeigneten verstellbaren Sonnenschutz  vermieden.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Der Schreibtisch ist möglichst parallel zum Fenster ausgerichtet (keine Blendung auf dem Monitor).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Der Raum verfügt über ausreichende Beleuchtung; als Ergänzung: Stehleuchten oder Tischleuchten.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Georg-August-Universität Göttingen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dirty="0"/>
              <a:t>27.09.2022</a:t>
            </a:r>
            <a:endParaRPr lang="en-US" dirty="0"/>
          </a:p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98639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4618" y="876295"/>
            <a:ext cx="7623279" cy="430887"/>
          </a:xfrm>
        </p:spPr>
        <p:txBody>
          <a:bodyPr/>
          <a:lstStyle/>
          <a:p>
            <a:r>
              <a:rPr lang="de-DE" dirty="0"/>
              <a:t>Ausstattung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Georg-August-Universität Göttingen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dirty="0"/>
              <a:t>27.09.2022</a:t>
            </a:r>
            <a:endParaRPr lang="en-US" dirty="0"/>
          </a:p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pPr/>
              <a:t>5</a:t>
            </a:fld>
            <a:endParaRPr lang="de-DE" dirty="0"/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775451"/>
              </p:ext>
            </p:extLst>
          </p:nvPr>
        </p:nvGraphicFramePr>
        <p:xfrm>
          <a:off x="601813" y="1422452"/>
          <a:ext cx="7992888" cy="280820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51158">
                  <a:extLst>
                    <a:ext uri="{9D8B030D-6E8A-4147-A177-3AD203B41FA5}">
                      <a16:colId xmlns:a16="http://schemas.microsoft.com/office/drawing/2014/main" val="1722550763"/>
                    </a:ext>
                  </a:extLst>
                </a:gridCol>
                <a:gridCol w="2801370">
                  <a:extLst>
                    <a:ext uri="{9D8B030D-6E8A-4147-A177-3AD203B41FA5}">
                      <a16:colId xmlns:a16="http://schemas.microsoft.com/office/drawing/2014/main" val="1248766400"/>
                    </a:ext>
                  </a:extLst>
                </a:gridCol>
                <a:gridCol w="3240360">
                  <a:extLst>
                    <a:ext uri="{9D8B030D-6E8A-4147-A177-3AD203B41FA5}">
                      <a16:colId xmlns:a16="http://schemas.microsoft.com/office/drawing/2014/main" val="704748839"/>
                    </a:ext>
                  </a:extLst>
                </a:gridCol>
              </a:tblGrid>
              <a:tr h="329742">
                <a:tc>
                  <a:txBody>
                    <a:bodyPr/>
                    <a:lstStyle/>
                    <a:p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1400" dirty="0"/>
                        <a:t>Funktional</a:t>
                      </a:r>
                      <a:endParaRPr lang="de-DE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Optimal</a:t>
                      </a:r>
                      <a:endParaRPr lang="de-DE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8343354"/>
                  </a:ext>
                </a:extLst>
              </a:tr>
              <a:tr h="746408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dirty="0">
                          <a:effectLst/>
                        </a:rPr>
                        <a:t>Arbeitsfläche</a:t>
                      </a:r>
                      <a:br>
                        <a:rPr lang="de-DE" sz="1400" dirty="0"/>
                      </a:br>
                      <a:r>
                        <a:rPr lang="de-DE" sz="1400" dirty="0">
                          <a:effectLst/>
                        </a:rPr>
                        <a:t>des Schreibtisches</a:t>
                      </a:r>
                      <a:endParaRPr lang="de-DE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>
                          <a:effectLst/>
                        </a:rPr>
                        <a:t>1.600 x 800 mm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>
                          <a:effectLst/>
                        </a:rPr>
                        <a:t>nicht höhenverstellbar; Höhe 740 ± 20 mm</a:t>
                      </a:r>
                      <a:endParaRPr lang="de-DE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>
                          <a:effectLst/>
                        </a:rPr>
                        <a:t>1.600 x 800 mm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>
                          <a:effectLst/>
                        </a:rPr>
                        <a:t>höhenverstellbar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de-DE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8127190"/>
                  </a:ext>
                </a:extLst>
              </a:tr>
              <a:tr h="63304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dirty="0">
                          <a:effectLst/>
                        </a:rPr>
                        <a:t>Beinraum</a:t>
                      </a:r>
                      <a:r>
                        <a:rPr lang="de-DE" sz="1400" baseline="0" dirty="0">
                          <a:effectLst/>
                        </a:rPr>
                        <a:t>breite </a:t>
                      </a:r>
                      <a:r>
                        <a:rPr lang="de-DE" sz="1200" baseline="0" dirty="0">
                          <a:effectLst/>
                        </a:rPr>
                        <a:t>(Nicht durch Gegenstände zugestellt!)</a:t>
                      </a:r>
                      <a:endParaRPr lang="de-DE" sz="12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sz="1400" dirty="0">
                          <a:effectLst/>
                        </a:rPr>
                        <a:t>mindestens 850 mm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de-DE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sz="1400" dirty="0">
                          <a:effectLst/>
                        </a:rPr>
                        <a:t>mindestens 850 mm; empfohlen 1.200 mm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de-DE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459910"/>
                  </a:ext>
                </a:extLst>
              </a:tr>
              <a:tr h="99499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dirty="0">
                          <a:effectLst/>
                        </a:rPr>
                        <a:t>Arbeitsstuhl </a:t>
                      </a:r>
                      <a:endParaRPr lang="de-DE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e-DE" sz="1400" dirty="0">
                          <a:effectLst/>
                        </a:rPr>
                        <a:t>Bürodrehstuhl mit 5</a:t>
                      </a:r>
                      <a:br>
                        <a:rPr lang="de-DE" sz="1400" dirty="0"/>
                      </a:br>
                      <a:r>
                        <a:rPr lang="de-DE" sz="1400" dirty="0">
                          <a:effectLst/>
                        </a:rPr>
                        <a:t>Rollen,</a:t>
                      </a:r>
                      <a:r>
                        <a:rPr lang="de-DE" sz="1400" baseline="0" dirty="0">
                          <a:effectLst/>
                        </a:rPr>
                        <a:t> die auf</a:t>
                      </a:r>
                      <a:r>
                        <a:rPr lang="de-DE" sz="1400" dirty="0">
                          <a:effectLst/>
                        </a:rPr>
                        <a:t> den Untergrund abgestimmt</a:t>
                      </a:r>
                      <a:r>
                        <a:rPr lang="de-DE" sz="1400" baseline="0" dirty="0">
                          <a:effectLst/>
                        </a:rPr>
                        <a:t> sind</a:t>
                      </a:r>
                      <a:endParaRPr lang="de-DE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sz="1400" dirty="0">
                          <a:effectLst/>
                        </a:rPr>
                        <a:t>Bürodrehstuhl mit 5</a:t>
                      </a:r>
                      <a:br>
                        <a:rPr lang="de-DE" sz="1400" dirty="0"/>
                      </a:br>
                      <a:r>
                        <a:rPr lang="de-DE" sz="1400" dirty="0">
                          <a:effectLst/>
                        </a:rPr>
                        <a:t>Rollen,</a:t>
                      </a:r>
                      <a:r>
                        <a:rPr lang="de-DE" sz="1400" baseline="0" dirty="0">
                          <a:effectLst/>
                        </a:rPr>
                        <a:t> die auf</a:t>
                      </a:r>
                      <a:r>
                        <a:rPr lang="de-DE" sz="1400" dirty="0">
                          <a:effectLst/>
                        </a:rPr>
                        <a:t> den Untergrund abgestimmt</a:t>
                      </a:r>
                      <a:r>
                        <a:rPr lang="de-DE" sz="1400" baseline="0" dirty="0">
                          <a:effectLst/>
                        </a:rPr>
                        <a:t> sind</a:t>
                      </a:r>
                    </a:p>
                    <a:p>
                      <a:pPr marL="285750" marR="0" lvl="0" indent="-28575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sz="1400" baseline="0" dirty="0">
                          <a:effectLst/>
                        </a:rPr>
                        <a:t>Verstellbare Rückenlehne, Armlehnen</a:t>
                      </a:r>
                      <a:endParaRPr lang="de-DE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68689"/>
                  </a:ext>
                </a:extLst>
              </a:tr>
            </a:tbl>
          </a:graphicData>
        </a:graphic>
      </p:graphicFrame>
      <p:sp>
        <p:nvSpPr>
          <p:cNvPr id="9" name="Rechteck 8"/>
          <p:cNvSpPr/>
          <p:nvPr/>
        </p:nvSpPr>
        <p:spPr>
          <a:xfrm>
            <a:off x="755576" y="4227934"/>
            <a:ext cx="565212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Einrichten des Bildschirmarbeitsplatzes: s. </a:t>
            </a:r>
            <a:r>
              <a:rPr lang="de-DE" dirty="0">
                <a:hlinkClick r:id="rId2"/>
              </a:rPr>
              <a:t>GB2_Einrichtung-Bildschirmarbeitsplatz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21566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4618" y="876295"/>
            <a:ext cx="7623279" cy="430887"/>
          </a:xfrm>
        </p:spPr>
        <p:txBody>
          <a:bodyPr/>
          <a:lstStyle/>
          <a:p>
            <a:r>
              <a:rPr lang="de-DE" dirty="0"/>
              <a:t>Geräte-Ausstattung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Georg-August-Universität Göttingen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dirty="0"/>
              <a:t>27.09.2022</a:t>
            </a:r>
            <a:endParaRPr lang="en-US" dirty="0"/>
          </a:p>
          <a:p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4644008" y="1553941"/>
            <a:ext cx="4032448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500" dirty="0">
                <a:solidFill>
                  <a:srgbClr val="7F7F7F"/>
                </a:solidFill>
                <a:latin typeface="+mj-lt"/>
                <a:cs typeface=""/>
              </a:rPr>
              <a:t>Zusätzlich zum Laptop/Notebook/Tablet steht eine externe Tastatur, Maus und je nach Bildschirmgröße ein externer Bildschirm zur Verfügung (nur mit Laptop/Notebook/Tablet besteht die Gefahr der Fehlhaltung).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500" dirty="0">
                <a:solidFill>
                  <a:srgbClr val="7F7F7F"/>
                </a:solidFill>
                <a:latin typeface="+mj-lt"/>
                <a:cs typeface=""/>
              </a:rPr>
              <a:t>Die Blickrichtung zum Monitor ist leicht nach unten geneigt.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500" dirty="0">
                <a:solidFill>
                  <a:srgbClr val="7F7F7F"/>
                </a:solidFill>
                <a:latin typeface="+mj-lt"/>
                <a:cs typeface=""/>
              </a:rPr>
              <a:t>Soweit es die Tätigkeit erforderlich macht: Vorlagenhalter.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500" dirty="0">
                <a:solidFill>
                  <a:srgbClr val="7F7F7F"/>
                </a:solidFill>
                <a:latin typeface="+mj-lt"/>
                <a:cs typeface=""/>
              </a:rPr>
              <a:t>Es ist organisiert, dass elektrische Geräte, die durch die Universität/UMG zur Verfügung gestellt werden, regelmäßig der elektrischen Prüfung unterzogen werden.</a:t>
            </a:r>
          </a:p>
        </p:txBody>
      </p:sp>
      <p:pic>
        <p:nvPicPr>
          <p:cNvPr id="2051" name="Picture 3" descr="63245909-80de-4957-b62d-4fbcde9d99f0@um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01" r="2489"/>
          <a:stretch/>
        </p:blipFill>
        <p:spPr bwMode="auto">
          <a:xfrm>
            <a:off x="899592" y="1828374"/>
            <a:ext cx="3274139" cy="2774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5372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Stürzen, Stolpern, Ausrutschen</a:t>
            </a:r>
            <a:br>
              <a:rPr lang="de-DE" dirty="0"/>
            </a:br>
            <a:r>
              <a:rPr lang="de-DE" dirty="0"/>
              <a:t> 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2218" y="1445414"/>
            <a:ext cx="7458174" cy="230832"/>
          </a:xfrm>
        </p:spPr>
        <p:txBody>
          <a:bodyPr/>
          <a:lstStyle/>
          <a:p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Kabel sind so verlegt, dass sie nicht im Verkehrsweg liegen (ggf. Kabelbrücken verwenden).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Fußbodenbeläge (inkl. Läufer/Brücken etc.) stellen keine Stolpergefahr dar.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Akten/Unterlagen nicht auf dem Fußboden lagern.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Festes Schuhwerk tragen.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Georg-August-Universität Göttingen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dirty="0"/>
              <a:t>27.09.2022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pPr/>
              <a:t>7</a:t>
            </a:fld>
            <a:endParaRPr lang="de-DE" dirty="0"/>
          </a:p>
        </p:txBody>
      </p:sp>
      <p:pic>
        <p:nvPicPr>
          <p:cNvPr id="1026" name="Picture 2" descr="Person mit roten Pantoffeln stolpert über Lampenkab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97" y="2931790"/>
            <a:ext cx="2076450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feld 6"/>
          <p:cNvSpPr txBox="1"/>
          <p:nvPr/>
        </p:nvSpPr>
        <p:spPr>
          <a:xfrm>
            <a:off x="660797" y="4155926"/>
            <a:ext cx="19669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Quelle: VBG</a:t>
            </a:r>
          </a:p>
        </p:txBody>
      </p:sp>
      <p:pic>
        <p:nvPicPr>
          <p:cNvPr id="9" name="Grafik 2" descr="Falsch abgestellte Büroordn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792883"/>
            <a:ext cx="1901825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6140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Arbeitsorganisation</a:t>
            </a:r>
            <a:br>
              <a:rPr lang="de-DE" dirty="0"/>
            </a:br>
            <a:br>
              <a:rPr lang="de-DE" dirty="0"/>
            </a:br>
            <a:r>
              <a:rPr lang="de-DE" dirty="0"/>
              <a:t> 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2218" y="1445414"/>
            <a:ext cx="7458174" cy="230832"/>
          </a:xfrm>
        </p:spPr>
        <p:txBody>
          <a:bodyPr/>
          <a:lstStyle/>
          <a:p>
            <a:r>
              <a:rPr lang="de-DE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Georg-August-Universität Göttingen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 dirty="0"/>
              <a:t>27.09.2022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6F15528-21DE-4FAA-801E-634DDDAF4B2B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10" name="Textplatzhalter 2"/>
          <p:cNvSpPr>
            <a:spLocks noGrp="1"/>
          </p:cNvSpPr>
          <p:nvPr>
            <p:ph type="body" idx="1"/>
          </p:nvPr>
        </p:nvSpPr>
        <p:spPr>
          <a:xfrm>
            <a:off x="660797" y="1851670"/>
            <a:ext cx="7458174" cy="23083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Arbeitsaufgabe, Erreichbarkeit, notwendige Software/Hardware-Ausstattung  (Docking-Station, Telefonweiterleitung, Headset, </a:t>
            </a:r>
            <a:r>
              <a:rPr lang="de-DE" dirty="0" err="1"/>
              <a:t>Videoconferencing</a:t>
            </a:r>
            <a:r>
              <a:rPr lang="de-DE" dirty="0"/>
              <a:t>, usw.) sind festgelegt bzw. vorhanden.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Der Arbeitsplatz ist möglichst abgetrennt von privaten Bereichen.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Es sollten möglichst feste Arbeitszeiten eingehalten werden. Dazu gehören auch Arbeits- und Ruhepausen.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Ändern Sie möglichst oft Ihre Sitz-/Arbeitsposition (z. B. zum Telefonieren aufstehen).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Beenden Sie z. B. für die Mittagspause Ihre Tätigkeit und stellen Sie das Telefon aus oder auf lautlos.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Bleiben Sie in regelmäßigen Kontakt zu Ihren Kolleg*innen.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52237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arben Uni Göttingen">
      <a:dk1>
        <a:sysClr val="windowText" lastClr="000000"/>
      </a:dk1>
      <a:lt1>
        <a:sysClr val="window" lastClr="FFFFFF"/>
      </a:lt1>
      <a:dk2>
        <a:srgbClr val="005F9B"/>
      </a:dk2>
      <a:lt2>
        <a:srgbClr val="50A5D2"/>
      </a:lt2>
      <a:accent1>
        <a:srgbClr val="153268"/>
      </a:accent1>
      <a:accent2>
        <a:srgbClr val="3B3B3A"/>
      </a:accent2>
      <a:accent3>
        <a:srgbClr val="84BFEA"/>
      </a:accent3>
      <a:accent4>
        <a:srgbClr val="EAE2D8"/>
      </a:accent4>
      <a:accent5>
        <a:srgbClr val="F6F4F0"/>
      </a:accent5>
      <a:accent6>
        <a:srgbClr val="575756"/>
      </a:accent6>
      <a:hlink>
        <a:srgbClr val="0033CC"/>
      </a:hlink>
      <a:folHlink>
        <a:srgbClr val="6600C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c07c58dc-9e3d-4ec4-a088-755eefd889d0">C7MPXD5WQYXQ-556239753-30</_dlc_DocId>
    <_dlc_DocIdUrl xmlns="c07c58dc-9e3d-4ec4-a088-755eefd889d0">
      <Url>https://intern.uni-goettingen.de/oeffentlichkeitsarbeit/_layouts/15/DocIdRedir.aspx?ID=C7MPXD5WQYXQ-556239753-30</Url>
      <Description>C7MPXD5WQYXQ-556239753-30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F6340A3FB2AF2488EC5B3E362ACFF69" ma:contentTypeVersion="0" ma:contentTypeDescription="Ein neues Dokument erstellen." ma:contentTypeScope="" ma:versionID="83b12559a617b684aaba5ef19774bfe0">
  <xsd:schema xmlns:xsd="http://www.w3.org/2001/XMLSchema" xmlns:xs="http://www.w3.org/2001/XMLSchema" xmlns:p="http://schemas.microsoft.com/office/2006/metadata/properties" xmlns:ns2="c07c58dc-9e3d-4ec4-a088-755eefd889d0" targetNamespace="http://schemas.microsoft.com/office/2006/metadata/properties" ma:root="true" ma:fieldsID="3b2197eb3f6fa6b6f2ace017b1c427b3" ns2:_="">
    <xsd:import namespace="c07c58dc-9e3d-4ec4-a088-755eefd889d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c58dc-9e3d-4ec4-a088-755eefd889d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ert der Dokument-ID" ma:description="Der Wert der diesem Element zugewiesenen Dokument-ID.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8517D50-2C3A-403F-A97A-F8009B92AD9E}">
  <ds:schemaRefs>
    <ds:schemaRef ds:uri="c07c58dc-9e3d-4ec4-a088-755eefd889d0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ADFE28B-2BBE-4BDD-B3EB-D64CC8BB43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7c58dc-9e3d-4ec4-a088-755eefd889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4E96A37-AA57-4252-BE9F-2748194F5904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3CDA9575-0FA0-465E-8944-36AE566F76D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501</Words>
  <Application>Microsoft Office PowerPoint</Application>
  <PresentationFormat>Bildschirmpräsentation (16:9)</PresentationFormat>
  <Paragraphs>78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Unterweisung für mobiles Arbeiten</vt:lpstr>
      <vt:lpstr>Mobile Arbeit</vt:lpstr>
      <vt:lpstr>Einrichtung Arbeitsplatz</vt:lpstr>
      <vt:lpstr>Einrichtung Arbeitsplatz</vt:lpstr>
      <vt:lpstr>Ausstattung</vt:lpstr>
      <vt:lpstr>Geräte-Ausstattung</vt:lpstr>
      <vt:lpstr>Stürzen, Stolpern, Ausrutschen  </vt:lpstr>
      <vt:lpstr>Arbeitsorganisation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Lange, Regina (ZVW);Voss, Christine</dc:creator>
  <cp:lastModifiedBy>Wolter, Marion</cp:lastModifiedBy>
  <cp:revision>159</cp:revision>
  <dcterms:created xsi:type="dcterms:W3CDTF">2017-08-09T09:33:14Z</dcterms:created>
  <dcterms:modified xsi:type="dcterms:W3CDTF">2022-09-27T13:02:42Z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2016-08-08T00:00:00Z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2016-08-08T00:00:00Z</vt:filetime>
  </property>
  <property fmtid="{D5CDD505-2E9C-101B-9397-08002B2CF9AE}" pid="5" name="ContentTypeId">
    <vt:lpwstr>0x0101007F6340A3FB2AF2488EC5B3E362ACFF69</vt:lpwstr>
  </property>
  <property fmtid="{D5CDD505-2E9C-101B-9397-08002B2CF9AE}" pid="6" name="_dlc_DocIdItemGuid">
    <vt:lpwstr>d8bf3beb-4aab-4532-a7a6-7b3e32d4b3af</vt:lpwstr>
  </property>
</Properties>
</file>